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65" r:id="rId5"/>
  </p:sldMasterIdLst>
  <p:notesMasterIdLst>
    <p:notesMasterId r:id="rId8"/>
  </p:notesMasterIdLst>
  <p:sldIdLst>
    <p:sldId id="257" r:id="rId6"/>
    <p:sldId id="259" r:id="rId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7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CD62F-04EA-49BD-BEA7-3228545DFEC3}" v="26" vWet="28" dt="2021-10-11T11:04:19.001"/>
    <p1510:client id="{A18326EF-62D4-7847-90ED-C0BEED1CD6E7}" v="235" dt="2021-10-11T11:33:44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1" autoAdjust="0"/>
    <p:restoredTop sz="95334" autoAdjust="0"/>
  </p:normalViewPr>
  <p:slideViewPr>
    <p:cSldViewPr showGuides="1">
      <p:cViewPr varScale="1">
        <p:scale>
          <a:sx n="106" d="100"/>
          <a:sy n="106" d="100"/>
        </p:scale>
        <p:origin x="7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alomon" userId="ca68ad1b-7278-437e-bd21-0218a85abb2f" providerId="ADAL" clId="{A18326EF-62D4-7847-90ED-C0BEED1CD6E7}"/>
    <pc:docChg chg="modSld">
      <pc:chgData name="Rainer Salomon" userId="ca68ad1b-7278-437e-bd21-0218a85abb2f" providerId="ADAL" clId="{A18326EF-62D4-7847-90ED-C0BEED1CD6E7}" dt="2021-10-11T11:33:44.284" v="0" actId="20577"/>
      <pc:docMkLst>
        <pc:docMk/>
      </pc:docMkLst>
      <pc:sldChg chg="modSp mod">
        <pc:chgData name="Rainer Salomon" userId="ca68ad1b-7278-437e-bd21-0218a85abb2f" providerId="ADAL" clId="{A18326EF-62D4-7847-90ED-C0BEED1CD6E7}" dt="2021-10-11T11:33:44.284" v="0" actId="20577"/>
        <pc:sldMkLst>
          <pc:docMk/>
          <pc:sldMk cId="0" sldId="257"/>
        </pc:sldMkLst>
        <pc:spChg chg="mod">
          <ac:chgData name="Rainer Salomon" userId="ca68ad1b-7278-437e-bd21-0218a85abb2f" providerId="ADAL" clId="{A18326EF-62D4-7847-90ED-C0BEED1CD6E7}" dt="2021-10-11T11:33:44.284" v="0" actId="20577"/>
          <ac:spMkLst>
            <pc:docMk/>
            <pc:sldMk cId="0" sldId="257"/>
            <ac:spMk id="4100" creationId="{00000000-0000-0000-0000-000000000000}"/>
          </ac:spMkLst>
        </pc:spChg>
      </pc:sldChg>
    </pc:docChg>
  </pc:docChgLst>
  <pc:docChgLst>
    <pc:chgData name="Franz-Josef Heise" userId="381ced73-1bca-4eef-8c06-3061d3301083" providerId="ADAL" clId="{6A0CD62F-04EA-49BD-BEA7-3228545DFEC3}"/>
    <pc:docChg chg="modSld">
      <pc:chgData name="Franz-Josef Heise" userId="381ced73-1bca-4eef-8c06-3061d3301083" providerId="ADAL" clId="{6A0CD62F-04EA-49BD-BEA7-3228545DFEC3}" dt="2021-10-11T11:04:08.850" v="19" actId="20577"/>
      <pc:docMkLst>
        <pc:docMk/>
      </pc:docMkLst>
      <pc:sldChg chg="modSp mod">
        <pc:chgData name="Franz-Josef Heise" userId="381ced73-1bca-4eef-8c06-3061d3301083" providerId="ADAL" clId="{6A0CD62F-04EA-49BD-BEA7-3228545DFEC3}" dt="2021-10-11T11:04:08.850" v="19" actId="20577"/>
        <pc:sldMkLst>
          <pc:docMk/>
          <pc:sldMk cId="0" sldId="257"/>
        </pc:sldMkLst>
        <pc:spChg chg="mod">
          <ac:chgData name="Franz-Josef Heise" userId="381ced73-1bca-4eef-8c06-3061d3301083" providerId="ADAL" clId="{6A0CD62F-04EA-49BD-BEA7-3228545DFEC3}" dt="2021-10-11T11:04:08.850" v="19" actId="20577"/>
          <ac:spMkLst>
            <pc:docMk/>
            <pc:sldMk cId="0" sldId="257"/>
            <ac:spMk id="2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71EDD99-65F0-4081-BFEA-CEB123CF3615}" type="datetimeFigureOut">
              <a:rPr lang="de-DE"/>
              <a:pPr>
                <a:defRPr/>
              </a:pPr>
              <a:t>04.02.25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FA52CD4-3801-4806-B0D3-9A622F36EE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71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A52CD4-3801-4806-B0D3-9A622F36EE1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62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A52CD4-3801-4806-B0D3-9A622F36EE1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06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deutsc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626443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6234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14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theme" Target="../theme/theme2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ung 14">
            <a:extLst>
              <a:ext uri="{FF2B5EF4-FFF2-40B4-BE49-F238E27FC236}">
                <a16:creationId xmlns:a16="http://schemas.microsoft.com/office/drawing/2014/main" id="{C0352B8B-EE3A-CF41-B3DA-1BB3815FB969}"/>
              </a:ext>
            </a:extLst>
          </p:cNvPr>
          <p:cNvGrpSpPr/>
          <p:nvPr userDrawn="1"/>
        </p:nvGrpSpPr>
        <p:grpSpPr>
          <a:xfrm>
            <a:off x="252639" y="235684"/>
            <a:ext cx="2906603" cy="420878"/>
            <a:chOff x="5927876" y="220513"/>
            <a:chExt cx="2906603" cy="420878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1B2E56CF-3203-3643-894A-130EC6466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4479" y="230280"/>
              <a:ext cx="1620000" cy="401198"/>
            </a:xfrm>
            <a:prstGeom prst="rect">
              <a:avLst/>
            </a:prstGeom>
          </p:spPr>
        </p:pic>
        <p:pic>
          <p:nvPicPr>
            <p:cNvPr id="12" name="Grafik 7">
              <a:extLst>
                <a:ext uri="{FF2B5EF4-FFF2-40B4-BE49-F238E27FC236}">
                  <a16:creationId xmlns:a16="http://schemas.microsoft.com/office/drawing/2014/main" id="{A1FC7CB4-7392-B643-9CC6-15ADBA8BDB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7876" y="220513"/>
              <a:ext cx="1620000" cy="420878"/>
            </a:xfrm>
            <a:prstGeom prst="rect">
              <a:avLst/>
            </a:prstGeom>
          </p:spPr>
        </p:pic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E931A1C7-C346-D349-8323-D382E8ADD9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15" name="Grafik 14" descr="Stiftung Logo.jpg">
            <a:extLst>
              <a:ext uri="{FF2B5EF4-FFF2-40B4-BE49-F238E27FC236}">
                <a16:creationId xmlns:a16="http://schemas.microsoft.com/office/drawing/2014/main" id="{971F734B-6BCF-914C-AC9C-4FAAF6CC59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8140299" y="6397013"/>
            <a:ext cx="70105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 descr="Ein Bild, das Text, Schrift, Logo, Symbol enthält.&#10;&#10;Automatisch generierte Beschreibung">
            <a:extLst>
              <a:ext uri="{FF2B5EF4-FFF2-40B4-BE49-F238E27FC236}">
                <a16:creationId xmlns:a16="http://schemas.microsoft.com/office/drawing/2014/main" id="{86004C07-4D41-78F2-D17D-1822772E5CD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65" y="6368829"/>
            <a:ext cx="988959" cy="432000"/>
          </a:xfrm>
          <a:prstGeom prst="rect">
            <a:avLst/>
          </a:prstGeom>
        </p:spPr>
      </p:pic>
      <p:pic>
        <p:nvPicPr>
          <p:cNvPr id="4" name="Grafik 3" descr="Ein Bild, das Schrift, Grafiken, Text, Logo enthält.&#10;&#10;KI-generierte Inhalte können fehlerhaft sein.">
            <a:extLst>
              <a:ext uri="{FF2B5EF4-FFF2-40B4-BE49-F238E27FC236}">
                <a16:creationId xmlns:a16="http://schemas.microsoft.com/office/drawing/2014/main" id="{4DAD61D9-7833-057D-8908-A8E2B4B0E23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232" y="6402751"/>
            <a:ext cx="971600" cy="3590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ransition/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ung 14">
            <a:extLst>
              <a:ext uri="{FF2B5EF4-FFF2-40B4-BE49-F238E27FC236}">
                <a16:creationId xmlns:a16="http://schemas.microsoft.com/office/drawing/2014/main" id="{31092E2E-A768-2042-9E4F-B124870D2D5C}"/>
              </a:ext>
            </a:extLst>
          </p:cNvPr>
          <p:cNvGrpSpPr/>
          <p:nvPr userDrawn="1"/>
        </p:nvGrpSpPr>
        <p:grpSpPr>
          <a:xfrm>
            <a:off x="252639" y="235684"/>
            <a:ext cx="2906603" cy="420878"/>
            <a:chOff x="5927876" y="220513"/>
            <a:chExt cx="2906603" cy="420878"/>
          </a:xfrm>
        </p:grpSpPr>
        <p:pic>
          <p:nvPicPr>
            <p:cNvPr id="8" name="Grafik 9">
              <a:extLst>
                <a:ext uri="{FF2B5EF4-FFF2-40B4-BE49-F238E27FC236}">
                  <a16:creationId xmlns:a16="http://schemas.microsoft.com/office/drawing/2014/main" id="{2253D8EC-8A12-0844-BECD-B80A858325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4479" y="230280"/>
              <a:ext cx="1620000" cy="401198"/>
            </a:xfrm>
            <a:prstGeom prst="rect">
              <a:avLst/>
            </a:prstGeom>
          </p:spPr>
        </p:pic>
        <p:pic>
          <p:nvPicPr>
            <p:cNvPr id="12" name="Grafik 7">
              <a:extLst>
                <a:ext uri="{FF2B5EF4-FFF2-40B4-BE49-F238E27FC236}">
                  <a16:creationId xmlns:a16="http://schemas.microsoft.com/office/drawing/2014/main" id="{FDB4D65A-FC04-6841-9802-EF49189FD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7876" y="220513"/>
              <a:ext cx="1620000" cy="420878"/>
            </a:xfrm>
            <a:prstGeom prst="rect">
              <a:avLst/>
            </a:prstGeom>
          </p:spPr>
        </p:pic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440D80A1-716B-6A41-86FE-0CBBC0B7AC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" t="32399" r="5065" b="32586"/>
          <a:stretch/>
        </p:blipFill>
        <p:spPr>
          <a:xfrm>
            <a:off x="8058832" y="235684"/>
            <a:ext cx="782517" cy="432000"/>
          </a:xfrm>
          <a:prstGeom prst="rect">
            <a:avLst/>
          </a:prstGeom>
        </p:spPr>
      </p:pic>
      <p:pic>
        <p:nvPicPr>
          <p:cNvPr id="14" name="Grafik 13" descr="Stiftung Logo.jpg">
            <a:extLst>
              <a:ext uri="{FF2B5EF4-FFF2-40B4-BE49-F238E27FC236}">
                <a16:creationId xmlns:a16="http://schemas.microsoft.com/office/drawing/2014/main" id="{957F70F9-762E-B945-9625-4409C0C4941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8140299" y="6397013"/>
            <a:ext cx="70105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 descr="Ein Bild, das Text, Schrift, Logo, Symbol enthält.&#10;&#10;Automatisch generierte Beschreibung">
            <a:extLst>
              <a:ext uri="{FF2B5EF4-FFF2-40B4-BE49-F238E27FC236}">
                <a16:creationId xmlns:a16="http://schemas.microsoft.com/office/drawing/2014/main" id="{947D3D3F-3797-347B-F4E3-5D2127B64AC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65" y="6368829"/>
            <a:ext cx="988959" cy="432000"/>
          </a:xfrm>
          <a:prstGeom prst="rect">
            <a:avLst/>
          </a:prstGeom>
        </p:spPr>
      </p:pic>
      <p:pic>
        <p:nvPicPr>
          <p:cNvPr id="3" name="Grafik 2" descr="Ein Bild, das Schrift, Grafiken, Text, Logo enthält.&#10;&#10;KI-generierte Inhalte können fehlerhaft sein.">
            <a:extLst>
              <a:ext uri="{FF2B5EF4-FFF2-40B4-BE49-F238E27FC236}">
                <a16:creationId xmlns:a16="http://schemas.microsoft.com/office/drawing/2014/main" id="{35C45E46-2276-B2B4-CD8A-EED5CD071B8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232" y="6402751"/>
            <a:ext cx="971600" cy="35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1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70" r:id="rId2"/>
  </p:sldLayoutIdLst>
  <p:transition/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40000"/>
        </a:spcAft>
        <a:buClr>
          <a:srgbClr val="003D81"/>
        </a:buClr>
        <a:buSzPct val="12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77" y="714563"/>
            <a:ext cx="8641903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tabLst>
                <a:tab pos="1076325" algn="l"/>
              </a:tabLst>
            </a:pPr>
            <a:r>
              <a:rPr lang="de-DE" sz="2000" dirty="0"/>
              <a:t>VP-Nr. Titel</a:t>
            </a:r>
            <a:endParaRPr lang="de-DE" sz="2000" dirty="0">
              <a:latin typeface="Arial Narrow" pitchFamily="34" charset="0"/>
            </a:endParaRPr>
          </a:p>
        </p:txBody>
      </p:sp>
      <p:sp>
        <p:nvSpPr>
          <p:cNvPr id="4100" name="Rectangle 27"/>
          <p:cNvSpPr>
            <a:spLocks noChangeArrowheads="1"/>
          </p:cNvSpPr>
          <p:nvPr/>
        </p:nvSpPr>
        <p:spPr bwMode="auto">
          <a:xfrm>
            <a:off x="3996630" y="3250872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Aft>
                <a:spcPts val="300"/>
              </a:spcAft>
              <a:tabLst>
                <a:tab pos="180975" algn="l"/>
              </a:tabLst>
            </a:pPr>
            <a:r>
              <a:rPr lang="de-DE" sz="1200" b="1" u="sng" dirty="0">
                <a:solidFill>
                  <a:srgbClr val="FF0000"/>
                </a:solidFill>
              </a:rPr>
              <a:t>Forschungsziel: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</p:txBody>
      </p:sp>
      <p:sp>
        <p:nvSpPr>
          <p:cNvPr id="4101" name="Rectangle 37"/>
          <p:cNvSpPr>
            <a:spLocks noChangeArrowheads="1"/>
          </p:cNvSpPr>
          <p:nvPr/>
        </p:nvSpPr>
        <p:spPr bwMode="auto">
          <a:xfrm>
            <a:off x="3996630" y="1361974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Aft>
                <a:spcPts val="300"/>
              </a:spcAft>
            </a:pPr>
            <a:r>
              <a:rPr lang="de-DE" sz="1200" b="1" u="sng" dirty="0">
                <a:solidFill>
                  <a:srgbClr val="FF0000"/>
                </a:solidFill>
              </a:rPr>
              <a:t>Ausgangslage: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  <a:p>
            <a:pPr marL="180975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de-DE" sz="1200" dirty="0"/>
              <a:t>…</a:t>
            </a:r>
          </a:p>
        </p:txBody>
      </p:sp>
      <p:sp>
        <p:nvSpPr>
          <p:cNvPr id="4104" name="Rectangle 27"/>
          <p:cNvSpPr>
            <a:spLocks noChangeArrowheads="1"/>
          </p:cNvSpPr>
          <p:nvPr/>
        </p:nvSpPr>
        <p:spPr bwMode="auto">
          <a:xfrm>
            <a:off x="3996630" y="5139769"/>
            <a:ext cx="4895850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indent="-180975">
              <a:spcBef>
                <a:spcPts val="0"/>
              </a:spcBef>
              <a:spcAft>
                <a:spcPts val="300"/>
              </a:spcAft>
              <a:tabLst>
                <a:tab pos="180975" algn="l"/>
              </a:tabLst>
            </a:pPr>
            <a:r>
              <a:rPr lang="de-DE" sz="1200" b="1" u="sng" dirty="0">
                <a:solidFill>
                  <a:srgbClr val="FF0000"/>
                </a:solidFill>
              </a:rPr>
              <a:t>Nutzen für die Stahlanwendung: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  <a:p>
            <a:pPr marL="180975" indent="-1809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de-DE" sz="1200" dirty="0"/>
              <a:t>…</a:t>
            </a:r>
          </a:p>
        </p:txBody>
      </p:sp>
      <p:sp>
        <p:nvSpPr>
          <p:cNvPr id="115" name="Textfeld 114"/>
          <p:cNvSpPr txBox="1"/>
          <p:nvPr/>
        </p:nvSpPr>
        <p:spPr>
          <a:xfrm>
            <a:off x="249616" y="5662989"/>
            <a:ext cx="36000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Projektlaufzeit:	xx Monate</a:t>
            </a:r>
          </a:p>
        </p:txBody>
      </p:sp>
      <p:sp>
        <p:nvSpPr>
          <p:cNvPr id="124" name="Rechteck 5"/>
          <p:cNvSpPr>
            <a:spLocks noChangeArrowheads="1"/>
          </p:cNvSpPr>
          <p:nvPr/>
        </p:nvSpPr>
        <p:spPr bwMode="auto">
          <a:xfrm>
            <a:off x="250814" y="1361974"/>
            <a:ext cx="3600450" cy="16920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de-DE" sz="1400" dirty="0"/>
          </a:p>
        </p:txBody>
      </p:sp>
      <p:pic>
        <p:nvPicPr>
          <p:cNvPr id="278" name="Picture 25" descr="\\polaris\user\ggolisch\WindowsDesktop\Logos\SMG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64" y="4296220"/>
            <a:ext cx="1749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" name="Rectangle 57"/>
          <p:cNvSpPr>
            <a:spLocks noChangeArrowheads="1"/>
          </p:cNvSpPr>
          <p:nvPr/>
        </p:nvSpPr>
        <p:spPr bwMode="auto">
          <a:xfrm>
            <a:off x="250814" y="3102305"/>
            <a:ext cx="3600450" cy="252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0" name="Text Box 55"/>
          <p:cNvSpPr txBox="1">
            <a:spLocks noChangeArrowheads="1"/>
          </p:cNvSpPr>
          <p:nvPr/>
        </p:nvSpPr>
        <p:spPr bwMode="auto">
          <a:xfrm>
            <a:off x="250814" y="3100286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1200" b="1" dirty="0"/>
              <a:t>Branchen</a:t>
            </a:r>
          </a:p>
        </p:txBody>
      </p:sp>
      <p:sp>
        <p:nvSpPr>
          <p:cNvPr id="281" name="Text Box 56"/>
          <p:cNvSpPr txBox="1">
            <a:spLocks noChangeArrowheads="1"/>
          </p:cNvSpPr>
          <p:nvPr/>
        </p:nvSpPr>
        <p:spPr bwMode="auto">
          <a:xfrm>
            <a:off x="266161" y="4361295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1200" b="1" dirty="0"/>
              <a:t>Forschungseinrichtung(en)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E708B1E-9D75-0E42-9A56-070B9635CFE7}"/>
              </a:ext>
            </a:extLst>
          </p:cNvPr>
          <p:cNvGrpSpPr/>
          <p:nvPr/>
        </p:nvGrpSpPr>
        <p:grpSpPr>
          <a:xfrm>
            <a:off x="-3204864" y="36275"/>
            <a:ext cx="15265696" cy="5903713"/>
            <a:chOff x="-3204864" y="36275"/>
            <a:chExt cx="15265696" cy="5903713"/>
          </a:xfrm>
        </p:grpSpPr>
        <p:grpSp>
          <p:nvGrpSpPr>
            <p:cNvPr id="3" name="Gruppieren 2"/>
            <p:cNvGrpSpPr/>
            <p:nvPr/>
          </p:nvGrpSpPr>
          <p:grpSpPr>
            <a:xfrm>
              <a:off x="-3204864" y="36275"/>
              <a:ext cx="15265696" cy="5903713"/>
              <a:chOff x="-3209036" y="18534"/>
              <a:chExt cx="15265696" cy="5903713"/>
            </a:xfrm>
          </p:grpSpPr>
          <p:sp>
            <p:nvSpPr>
              <p:cNvPr id="16" name="Textfeld 15"/>
              <p:cNvSpPr txBox="1"/>
              <p:nvPr/>
            </p:nvSpPr>
            <p:spPr>
              <a:xfrm>
                <a:off x="-2014557" y="4225762"/>
                <a:ext cx="1901865" cy="4154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Namen und LOGO(S) der Forschungseinrichtung(en)</a:t>
                </a: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-3209036" y="5668331"/>
                <a:ext cx="3096344" cy="2539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Laufzeit in Monaten</a:t>
                </a:r>
              </a:p>
            </p:txBody>
          </p:sp>
          <p:sp>
            <p:nvSpPr>
              <p:cNvPr id="19" name="Textfeld 18"/>
              <p:cNvSpPr txBox="1"/>
              <p:nvPr/>
            </p:nvSpPr>
            <p:spPr>
              <a:xfrm>
                <a:off x="-2082393" y="3301534"/>
                <a:ext cx="1969701" cy="2539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/>
                  <a:t>Branchen benennen</a:t>
                </a:r>
              </a:p>
            </p:txBody>
          </p:sp>
          <p:sp>
            <p:nvSpPr>
              <p:cNvPr id="20" name="Textfeld 19"/>
              <p:cNvSpPr txBox="1"/>
              <p:nvPr/>
            </p:nvSpPr>
            <p:spPr>
              <a:xfrm>
                <a:off x="-3122377" y="2190233"/>
                <a:ext cx="2232248" cy="4154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Bild(er)/Grafik(en) zur Darstellung des Projekts</a:t>
                </a: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9320356" y="1275141"/>
                <a:ext cx="2736304" cy="25160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050"/>
                  <a:t>Nach der Überschrift kann in den einzelnen Blöcken mit Fließtext und/oder mit Anstrichen gearbeitet werden.</a:t>
                </a:r>
              </a:p>
              <a:p>
                <a:endParaRPr lang="de-DE" sz="1050"/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Alle Texte in den Blöcken: Arial, 12 Pt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Schriftfarbe der Texte: schwarz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Schriftfarbe der Überschriften: rot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Feldbreite: 13,6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Horizontale Position von der oberen linken Ecke: 11,1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Unterste Position des dritten Blocks: Unterkante des linken Blocks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Anordnen der drei Blöcke über Funktion: Vertikal verteilen</a:t>
                </a:r>
              </a:p>
              <a:p>
                <a:pPr marL="171450" indent="-171450">
                  <a:buFontTx/>
                  <a:buChar char="-"/>
                </a:pPr>
                <a:endParaRPr lang="de-DE" sz="1050"/>
              </a:p>
            </p:txBody>
          </p:sp>
          <p:sp>
            <p:nvSpPr>
              <p:cNvPr id="22" name="Textfeld 21"/>
              <p:cNvSpPr txBox="1"/>
              <p:nvPr/>
            </p:nvSpPr>
            <p:spPr>
              <a:xfrm>
                <a:off x="-3132856" y="18534"/>
                <a:ext cx="3020164" cy="186974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1050"/>
                  <a:t>Titel der Folie: VP-Nr./ELANO-ID und Projekttitel des FOSTA-Antrags</a:t>
                </a:r>
                <a:br>
                  <a:rPr lang="de-DE" sz="1050"/>
                </a:br>
                <a:r>
                  <a:rPr lang="de-DE" sz="1050"/>
                  <a:t>(Abkürzungen bzw. Akronyme des Projekttitels können in folgender Form  verwendet werden: </a:t>
                </a:r>
                <a:br>
                  <a:rPr lang="de-DE" sz="1050"/>
                </a:br>
                <a:r>
                  <a:rPr lang="de-DE" sz="1050"/>
                  <a:t>Akronym – Titel des Projektes)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Feldbreite: 24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Horizontale Position von der oberen linken Ecke: 0,7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Vertikale Position von der oberen linken Ecke: 2 cm</a:t>
                </a:r>
              </a:p>
            </p:txBody>
          </p:sp>
          <p:sp>
            <p:nvSpPr>
              <p:cNvPr id="24" name="Textfeld 23"/>
              <p:cNvSpPr txBox="1"/>
              <p:nvPr/>
            </p:nvSpPr>
            <p:spPr>
              <a:xfrm>
                <a:off x="9320356" y="18534"/>
                <a:ext cx="2736304" cy="57708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50" dirty="0"/>
                  <a:t>Alle „blauen Felder“ sind Formathinweise und vor der Abgabe bei der FOSTA zu löschen!</a:t>
                </a:r>
              </a:p>
            </p:txBody>
          </p:sp>
        </p:grpSp>
        <p:cxnSp>
          <p:nvCxnSpPr>
            <p:cNvPr id="4" name="Gerade Verbindung mit Pfeil 3">
              <a:extLst>
                <a:ext uri="{FF2B5EF4-FFF2-40B4-BE49-F238E27FC236}">
                  <a16:creationId xmlns:a16="http://schemas.microsoft.com/office/drawing/2014/main" id="{26FF553B-F05B-1748-8B4D-63FEE70F228F}"/>
                </a:ext>
              </a:extLst>
            </p:cNvPr>
            <p:cNvCxnSpPr/>
            <p:nvPr/>
          </p:nvCxnSpPr>
          <p:spPr bwMode="auto">
            <a:xfrm>
              <a:off x="-828600" y="2404897"/>
              <a:ext cx="720080" cy="0"/>
            </a:xfrm>
            <a:prstGeom prst="straightConnector1">
              <a:avLst/>
            </a:prstGeom>
            <a:ln w="31750">
              <a:solidFill>
                <a:srgbClr val="B3D7FF"/>
              </a:solidFill>
              <a:headEnd type="none" w="med" len="me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6" name="Rectangle 37">
            <a:extLst>
              <a:ext uri="{FF2B5EF4-FFF2-40B4-BE49-F238E27FC236}">
                <a16:creationId xmlns:a16="http://schemas.microsoft.com/office/drawing/2014/main" id="{22B1D8D2-E3D6-D54B-A26C-9BFCBC067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3633" y="2322213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Stahlproduktgruppen /Stahlsorten: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77" y="720000"/>
            <a:ext cx="8640000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tabLst>
                <a:tab pos="1076325" algn="l"/>
              </a:tabLst>
            </a:pPr>
            <a:r>
              <a:rPr lang="de-DE" sz="2000" dirty="0"/>
              <a:t>VP-Nr. Title</a:t>
            </a:r>
            <a:endParaRPr lang="de-DE" sz="2000" dirty="0">
              <a:latin typeface="Arial Narrow" pitchFamily="34" charset="0"/>
            </a:endParaRPr>
          </a:p>
        </p:txBody>
      </p:sp>
      <p:sp>
        <p:nvSpPr>
          <p:cNvPr id="4100" name="Rectangle 27"/>
          <p:cNvSpPr>
            <a:spLocks noChangeArrowheads="1"/>
          </p:cNvSpPr>
          <p:nvPr/>
        </p:nvSpPr>
        <p:spPr bwMode="auto">
          <a:xfrm>
            <a:off x="3996630" y="3585579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lvl="0" indent="-180975">
              <a:spcAft>
                <a:spcPts val="300"/>
              </a:spcAft>
              <a:tabLst>
                <a:tab pos="180975" algn="l"/>
              </a:tabLst>
            </a:pPr>
            <a:r>
              <a:rPr lang="de-DE" sz="1200" b="1" u="sng" dirty="0">
                <a:solidFill>
                  <a:srgbClr val="FF0000"/>
                </a:solidFill>
              </a:rPr>
              <a:t>Research </a:t>
            </a:r>
            <a:r>
              <a:rPr lang="de-DE" sz="1200" b="1" u="sng" dirty="0" err="1">
                <a:solidFill>
                  <a:srgbClr val="FF0000"/>
                </a:solidFill>
              </a:rPr>
              <a:t>target</a:t>
            </a:r>
            <a:r>
              <a:rPr lang="de-DE" sz="1200" b="1" u="sng" dirty="0">
                <a:solidFill>
                  <a:srgbClr val="FF0000"/>
                </a:solidFill>
              </a:rPr>
              <a:t>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  <p:sp>
        <p:nvSpPr>
          <p:cNvPr id="4101" name="Rectangle 37"/>
          <p:cNvSpPr>
            <a:spLocks noChangeArrowheads="1"/>
          </p:cNvSpPr>
          <p:nvPr/>
        </p:nvSpPr>
        <p:spPr bwMode="auto">
          <a:xfrm>
            <a:off x="3996630" y="1361974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Initial Position: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  <p:sp>
        <p:nvSpPr>
          <p:cNvPr id="4104" name="Rectangle 27"/>
          <p:cNvSpPr>
            <a:spLocks noChangeArrowheads="1"/>
          </p:cNvSpPr>
          <p:nvPr/>
        </p:nvSpPr>
        <p:spPr bwMode="auto">
          <a:xfrm>
            <a:off x="3981023" y="5586045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lvl="0" indent="-180975">
              <a:spcBef>
                <a:spcPts val="0"/>
              </a:spcBef>
              <a:spcAft>
                <a:spcPts val="300"/>
              </a:spcAft>
              <a:tabLst>
                <a:tab pos="180975" algn="l"/>
              </a:tabLst>
              <a:defRPr/>
            </a:pPr>
            <a:r>
              <a:rPr lang="de-DE" sz="1200" b="1" u="sng" dirty="0" err="1">
                <a:solidFill>
                  <a:srgbClr val="FF0000"/>
                </a:solidFill>
              </a:rPr>
              <a:t>Benefits</a:t>
            </a:r>
            <a:r>
              <a:rPr lang="de-DE" sz="1200" b="1" u="sng" dirty="0">
                <a:solidFill>
                  <a:srgbClr val="FF0000"/>
                </a:solidFill>
              </a:rPr>
              <a:t> </a:t>
            </a:r>
            <a:r>
              <a:rPr lang="de-DE" sz="1200" b="1" u="sng" dirty="0" err="1">
                <a:solidFill>
                  <a:srgbClr val="FF0000"/>
                </a:solidFill>
              </a:rPr>
              <a:t>for</a:t>
            </a:r>
            <a:r>
              <a:rPr lang="de-DE" sz="1200" b="1" u="sng" dirty="0">
                <a:solidFill>
                  <a:srgbClr val="FF0000"/>
                </a:solidFill>
              </a:rPr>
              <a:t> </a:t>
            </a:r>
            <a:r>
              <a:rPr lang="de-DE" sz="1200" b="1" u="sng" dirty="0" err="1">
                <a:solidFill>
                  <a:srgbClr val="FF0000"/>
                </a:solidFill>
              </a:rPr>
              <a:t>the</a:t>
            </a:r>
            <a:r>
              <a:rPr lang="de-DE" sz="1200" b="1" u="sng" dirty="0">
                <a:solidFill>
                  <a:srgbClr val="FF0000"/>
                </a:solidFill>
              </a:rPr>
              <a:t> </a:t>
            </a:r>
            <a:r>
              <a:rPr lang="de-DE" sz="1200" b="1" u="sng" dirty="0" err="1">
                <a:solidFill>
                  <a:srgbClr val="FF0000"/>
                </a:solidFill>
              </a:rPr>
              <a:t>steel</a:t>
            </a:r>
            <a:r>
              <a:rPr lang="de-DE" sz="1200" b="1" u="sng" dirty="0">
                <a:solidFill>
                  <a:srgbClr val="FF0000"/>
                </a:solidFill>
              </a:rPr>
              <a:t> </a:t>
            </a:r>
            <a:r>
              <a:rPr lang="de-DE" sz="1200" b="1" u="sng" dirty="0" err="1">
                <a:solidFill>
                  <a:srgbClr val="FF0000"/>
                </a:solidFill>
              </a:rPr>
              <a:t>application</a:t>
            </a:r>
            <a:r>
              <a:rPr lang="de-DE" sz="1200" b="1" u="sng" dirty="0">
                <a:solidFill>
                  <a:srgbClr val="FF0000"/>
                </a:solidFill>
              </a:rPr>
              <a:t>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de-DE" sz="1200" dirty="0">
                <a:solidFill>
                  <a:srgbClr val="000000"/>
                </a:solidFill>
              </a:rPr>
              <a:t>…</a:t>
            </a:r>
            <a:endParaRPr kumimoji="0" lang="de-DE" sz="120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249616" y="5662989"/>
            <a:ext cx="3600000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Duration:		xx </a:t>
            </a:r>
            <a:r>
              <a:rPr kumimoji="0" lang="de-DE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month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4" name="Rechteck 5"/>
          <p:cNvSpPr>
            <a:spLocks noChangeArrowheads="1"/>
          </p:cNvSpPr>
          <p:nvPr/>
        </p:nvSpPr>
        <p:spPr bwMode="auto">
          <a:xfrm>
            <a:off x="250814" y="1361974"/>
            <a:ext cx="3600450" cy="1692000"/>
          </a:xfrm>
          <a:prstGeom prst="rect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278" name="Picture 25" descr="\\polaris\user\ggolisch\WindowsDesktop\Logos\SMG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64" y="4296220"/>
            <a:ext cx="1749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9" name="Rectangle 57"/>
          <p:cNvSpPr>
            <a:spLocks noChangeArrowheads="1"/>
          </p:cNvSpPr>
          <p:nvPr/>
        </p:nvSpPr>
        <p:spPr bwMode="auto">
          <a:xfrm>
            <a:off x="250814" y="3102305"/>
            <a:ext cx="3600450" cy="252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0" name="Text Box 55"/>
          <p:cNvSpPr txBox="1">
            <a:spLocks noChangeArrowheads="1"/>
          </p:cNvSpPr>
          <p:nvPr/>
        </p:nvSpPr>
        <p:spPr bwMode="auto">
          <a:xfrm>
            <a:off x="250814" y="3100286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spcBef>
                <a:spcPct val="50000"/>
              </a:spcBef>
              <a:defRPr/>
            </a:pPr>
            <a:r>
              <a:rPr lang="de-DE" sz="1200" b="1" dirty="0" err="1">
                <a:solidFill>
                  <a:srgbClr val="000000"/>
                </a:solidFill>
              </a:rPr>
              <a:t>Branches</a:t>
            </a:r>
            <a:endParaRPr kumimoji="0" lang="de-DE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81" name="Text Box 56"/>
          <p:cNvSpPr txBox="1">
            <a:spLocks noChangeArrowheads="1"/>
          </p:cNvSpPr>
          <p:nvPr/>
        </p:nvSpPr>
        <p:spPr bwMode="auto">
          <a:xfrm>
            <a:off x="249616" y="4312752"/>
            <a:ext cx="33849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Research Center(s)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0CF182E-5FAD-4278-9DB3-E42B48385723}"/>
              </a:ext>
            </a:extLst>
          </p:cNvPr>
          <p:cNvSpPr txBox="1"/>
          <p:nvPr/>
        </p:nvSpPr>
        <p:spPr>
          <a:xfrm>
            <a:off x="9320356" y="18534"/>
            <a:ext cx="2736304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050" dirty="0"/>
              <a:t>Alle „blauen Felder“ sind Formathinweise und vor der Abgabe bei der FOSTA zu löschen!</a:t>
            </a:r>
          </a:p>
        </p:txBody>
      </p: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C0693C00-CDD8-0F43-8698-D73D16C0512A}"/>
              </a:ext>
            </a:extLst>
          </p:cNvPr>
          <p:cNvGrpSpPr/>
          <p:nvPr/>
        </p:nvGrpSpPr>
        <p:grpSpPr>
          <a:xfrm>
            <a:off x="-3204864" y="36275"/>
            <a:ext cx="15265696" cy="5903713"/>
            <a:chOff x="-3204864" y="36275"/>
            <a:chExt cx="15265696" cy="5903713"/>
          </a:xfrm>
        </p:grpSpPr>
        <p:grpSp>
          <p:nvGrpSpPr>
            <p:cNvPr id="42" name="Gruppieren 41">
              <a:extLst>
                <a:ext uri="{FF2B5EF4-FFF2-40B4-BE49-F238E27FC236}">
                  <a16:creationId xmlns:a16="http://schemas.microsoft.com/office/drawing/2014/main" id="{C003D1A7-DC2D-5C4F-B485-C5F3C5995EBA}"/>
                </a:ext>
              </a:extLst>
            </p:cNvPr>
            <p:cNvGrpSpPr/>
            <p:nvPr/>
          </p:nvGrpSpPr>
          <p:grpSpPr>
            <a:xfrm>
              <a:off x="-3204864" y="36275"/>
              <a:ext cx="15265696" cy="5903713"/>
              <a:chOff x="-3209036" y="18534"/>
              <a:chExt cx="15265696" cy="5903713"/>
            </a:xfrm>
          </p:grpSpPr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0767E46A-D02E-3444-863B-9B12D828A128}"/>
                  </a:ext>
                </a:extLst>
              </p:cNvPr>
              <p:cNvSpPr txBox="1"/>
              <p:nvPr/>
            </p:nvSpPr>
            <p:spPr>
              <a:xfrm>
                <a:off x="-2014557" y="4225762"/>
                <a:ext cx="1901865" cy="4154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Namen und LOGO(S) der Forschungseinrichtung(en)</a:t>
                </a:r>
              </a:p>
            </p:txBody>
          </p:sp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932E15B1-FF30-B843-A301-B1C4DBF6BF15}"/>
                  </a:ext>
                </a:extLst>
              </p:cNvPr>
              <p:cNvSpPr txBox="1"/>
              <p:nvPr/>
            </p:nvSpPr>
            <p:spPr>
              <a:xfrm>
                <a:off x="-3209036" y="5668331"/>
                <a:ext cx="3096344" cy="2539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Laufzeit in Monaten</a:t>
                </a:r>
              </a:p>
            </p:txBody>
          </p:sp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360CF035-D993-1D43-AD33-3178A0B3CD92}"/>
                  </a:ext>
                </a:extLst>
              </p:cNvPr>
              <p:cNvSpPr txBox="1"/>
              <p:nvPr/>
            </p:nvSpPr>
            <p:spPr>
              <a:xfrm>
                <a:off x="-2082393" y="3301534"/>
                <a:ext cx="1969701" cy="25391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/>
                  <a:t>Branchen benennen</a:t>
                </a:r>
              </a:p>
            </p:txBody>
          </p:sp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01610EE6-6DB4-3046-BE59-FCD1E6B4AE7E}"/>
                  </a:ext>
                </a:extLst>
              </p:cNvPr>
              <p:cNvSpPr txBox="1"/>
              <p:nvPr/>
            </p:nvSpPr>
            <p:spPr>
              <a:xfrm>
                <a:off x="-3122377" y="2190233"/>
                <a:ext cx="2232248" cy="4154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de-DE" sz="1050" dirty="0"/>
                  <a:t>Bild(er)/Grafik(en) zur Darstellung des Projekts</a:t>
                </a:r>
              </a:p>
            </p:txBody>
          </p: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A1518981-1258-3647-9C57-AAD49ED962E2}"/>
                  </a:ext>
                </a:extLst>
              </p:cNvPr>
              <p:cNvSpPr txBox="1"/>
              <p:nvPr/>
            </p:nvSpPr>
            <p:spPr>
              <a:xfrm>
                <a:off x="9320356" y="1275141"/>
                <a:ext cx="2736304" cy="251607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050"/>
                  <a:t>Nach der Überschrift kann in den einzelnen Blöcken mit Fließtext und/oder mit Anstrichen gearbeitet werden.</a:t>
                </a:r>
              </a:p>
              <a:p>
                <a:endParaRPr lang="de-DE" sz="1050"/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Alle Texte in den Blöcken: Arial, 12 Pt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Schriftfarbe der Texte: schwarz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Schriftfarbe der Überschriften: rot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Feldbreite: 13,6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Horizontale Position von der oberen linken Ecke: 11,1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Unterste Position des dritten Blocks: Unterkante des linken Blocks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Anordnen der drei Blöcke über Funktion: Vertikal verteilen</a:t>
                </a:r>
              </a:p>
              <a:p>
                <a:pPr marL="171450" indent="-171450">
                  <a:buFontTx/>
                  <a:buChar char="-"/>
                </a:pPr>
                <a:endParaRPr lang="de-DE" sz="1050"/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90B1456D-1EF8-7642-AE74-E5251E8B5F92}"/>
                  </a:ext>
                </a:extLst>
              </p:cNvPr>
              <p:cNvSpPr txBox="1"/>
              <p:nvPr/>
            </p:nvSpPr>
            <p:spPr>
              <a:xfrm>
                <a:off x="-3132856" y="18534"/>
                <a:ext cx="3020164" cy="1869743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Tx/>
                  <a:buChar char="-"/>
                </a:pPr>
                <a:r>
                  <a:rPr lang="de-DE" sz="1050"/>
                  <a:t>Titel der Folie: VP-Nr./ELANO-ID und Projekttitel des FOSTA-Antrags</a:t>
                </a:r>
                <a:br>
                  <a:rPr lang="de-DE" sz="1050"/>
                </a:br>
                <a:r>
                  <a:rPr lang="de-DE" sz="1050"/>
                  <a:t>(Abkürzungen bzw. Akronyme des Projekttitels können in folgender Form  verwendet werden: </a:t>
                </a:r>
                <a:br>
                  <a:rPr lang="de-DE" sz="1050"/>
                </a:br>
                <a:r>
                  <a:rPr lang="de-DE" sz="1050"/>
                  <a:t>Akronym – Titel des Projektes)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Feldbreite: 24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Horizontale Position von der oberen linken Ecke: 0,7 cm</a:t>
                </a:r>
              </a:p>
              <a:p>
                <a:pPr marL="171450" indent="-171450">
                  <a:buFontTx/>
                  <a:buChar char="-"/>
                </a:pPr>
                <a:r>
                  <a:rPr lang="de-DE" sz="1050"/>
                  <a:t>Vertikale Position von der oberen linken Ecke: 2 cm</a:t>
                </a:r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2A5B8E93-3850-8C4E-8544-32227762670F}"/>
                  </a:ext>
                </a:extLst>
              </p:cNvPr>
              <p:cNvSpPr txBox="1"/>
              <p:nvPr/>
            </p:nvSpPr>
            <p:spPr>
              <a:xfrm>
                <a:off x="9320356" y="18534"/>
                <a:ext cx="2736304" cy="57708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1050" dirty="0"/>
                  <a:t>Alle „blauen Felder“ sind Formathinweise und vor der Abgabe bei der FOSTA zu löschen!</a:t>
                </a:r>
              </a:p>
            </p:txBody>
          </p:sp>
        </p:grpSp>
        <p:cxnSp>
          <p:nvCxnSpPr>
            <p:cNvPr id="43" name="Gerade Verbindung mit Pfeil 42">
              <a:extLst>
                <a:ext uri="{FF2B5EF4-FFF2-40B4-BE49-F238E27FC236}">
                  <a16:creationId xmlns:a16="http://schemas.microsoft.com/office/drawing/2014/main" id="{A77E7FB1-CD5D-1A41-A8DE-22184F93F190}"/>
                </a:ext>
              </a:extLst>
            </p:cNvPr>
            <p:cNvCxnSpPr/>
            <p:nvPr/>
          </p:nvCxnSpPr>
          <p:spPr bwMode="auto">
            <a:xfrm>
              <a:off x="-828600" y="2404897"/>
              <a:ext cx="720080" cy="0"/>
            </a:xfrm>
            <a:prstGeom prst="straightConnector1">
              <a:avLst/>
            </a:prstGeom>
            <a:ln w="31750">
              <a:solidFill>
                <a:srgbClr val="B3D7FF"/>
              </a:solidFill>
              <a:headEnd type="none" w="med" len="med"/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1" name="Rectangle 37">
            <a:extLst>
              <a:ext uri="{FF2B5EF4-FFF2-40B4-BE49-F238E27FC236}">
                <a16:creationId xmlns:a16="http://schemas.microsoft.com/office/drawing/2014/main" id="{4F922041-67CF-D346-8258-C9154611A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023" y="2595601"/>
            <a:ext cx="4895850" cy="723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54000" rIns="54000">
            <a:spAutoFit/>
          </a:bodyPr>
          <a:lstStyle/>
          <a:p>
            <a:pPr marL="180975" lvl="0" indent="-180975">
              <a:spcAft>
                <a:spcPts val="300"/>
              </a:spcAft>
              <a:defRPr/>
            </a:pPr>
            <a:r>
              <a:rPr lang="de-DE" sz="1200" b="1" u="sng" dirty="0">
                <a:solidFill>
                  <a:srgbClr val="FF0000"/>
                </a:solidFill>
              </a:rPr>
              <a:t>Steel </a:t>
            </a:r>
            <a:r>
              <a:rPr lang="de-DE" sz="1200" b="1" u="sng" dirty="0" err="1">
                <a:solidFill>
                  <a:srgbClr val="FF0000"/>
                </a:solidFill>
              </a:rPr>
              <a:t>product</a:t>
            </a:r>
            <a:r>
              <a:rPr lang="de-DE" sz="1200" b="1" u="sng" dirty="0">
                <a:solidFill>
                  <a:srgbClr val="FF0000"/>
                </a:solidFill>
              </a:rPr>
              <a:t> </a:t>
            </a:r>
            <a:r>
              <a:rPr lang="de-DE" sz="1200" b="1" u="sng" dirty="0" err="1">
                <a:solidFill>
                  <a:srgbClr val="FF0000"/>
                </a:solidFill>
              </a:rPr>
              <a:t>groups</a:t>
            </a:r>
            <a:r>
              <a:rPr lang="de-DE" sz="1200" b="1" u="sng" dirty="0">
                <a:solidFill>
                  <a:srgbClr val="FF0000"/>
                </a:solidFill>
              </a:rPr>
              <a:t> /</a:t>
            </a:r>
            <a:r>
              <a:rPr lang="de-DE" sz="1200" b="1" u="sng" dirty="0" err="1">
                <a:solidFill>
                  <a:srgbClr val="FF0000"/>
                </a:solidFill>
              </a:rPr>
              <a:t>steel</a:t>
            </a:r>
            <a:r>
              <a:rPr lang="de-DE" sz="1200" b="1" u="sng">
                <a:solidFill>
                  <a:srgbClr val="FF0000"/>
                </a:solidFill>
              </a:rPr>
              <a:t> grades:</a:t>
            </a: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  <a:endParaRPr kumimoji="0" lang="de-DE" sz="120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20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…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utsch">
  <a:themeElements>
    <a:clrScheme name="SIZ-Standarddesign 14">
      <a:dk1>
        <a:srgbClr val="000000"/>
      </a:dk1>
      <a:lt1>
        <a:srgbClr val="FFFFFF"/>
      </a:lt1>
      <a:dk2>
        <a:srgbClr val="008080"/>
      </a:dk2>
      <a:lt2>
        <a:srgbClr val="C0C0C0"/>
      </a:lt2>
      <a:accent1>
        <a:srgbClr val="003D81"/>
      </a:accent1>
      <a:accent2>
        <a:srgbClr val="5575A8"/>
      </a:accent2>
      <a:accent3>
        <a:srgbClr val="FFFFFF"/>
      </a:accent3>
      <a:accent4>
        <a:srgbClr val="000000"/>
      </a:accent4>
      <a:accent5>
        <a:srgbClr val="AAAFC1"/>
      </a:accent5>
      <a:accent6>
        <a:srgbClr val="4C6998"/>
      </a:accent6>
      <a:hlink>
        <a:srgbClr val="879EC3"/>
      </a:hlink>
      <a:folHlink>
        <a:srgbClr val="FF6600"/>
      </a:folHlink>
    </a:clrScheme>
    <a:fontScheme name="SIZ-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Z-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3">
        <a:dk1>
          <a:srgbClr val="000000"/>
        </a:dk1>
        <a:lt1>
          <a:srgbClr val="FFFFFF"/>
        </a:lt1>
        <a:dk2>
          <a:srgbClr val="DDDDDD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14">
        <a:dk1>
          <a:srgbClr val="000000"/>
        </a:dk1>
        <a:lt1>
          <a:srgbClr val="FFFFFF"/>
        </a:lt1>
        <a:dk2>
          <a:srgbClr val="008080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ster englisch">
  <a:themeElements>
    <a:clrScheme name="SIZ-Standarddesign 14">
      <a:dk1>
        <a:srgbClr val="000000"/>
      </a:dk1>
      <a:lt1>
        <a:srgbClr val="FFFFFF"/>
      </a:lt1>
      <a:dk2>
        <a:srgbClr val="008080"/>
      </a:dk2>
      <a:lt2>
        <a:srgbClr val="C0C0C0"/>
      </a:lt2>
      <a:accent1>
        <a:srgbClr val="003D81"/>
      </a:accent1>
      <a:accent2>
        <a:srgbClr val="5575A8"/>
      </a:accent2>
      <a:accent3>
        <a:srgbClr val="FFFFFF"/>
      </a:accent3>
      <a:accent4>
        <a:srgbClr val="000000"/>
      </a:accent4>
      <a:accent5>
        <a:srgbClr val="AAAFC1"/>
      </a:accent5>
      <a:accent6>
        <a:srgbClr val="4C6998"/>
      </a:accent6>
      <a:hlink>
        <a:srgbClr val="879EC3"/>
      </a:hlink>
      <a:folHlink>
        <a:srgbClr val="FF6600"/>
      </a:folHlink>
    </a:clrScheme>
    <a:fontScheme name="SIZ-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Z-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Z-Standarddesign 13">
        <a:dk1>
          <a:srgbClr val="000000"/>
        </a:dk1>
        <a:lt1>
          <a:srgbClr val="FFFFFF"/>
        </a:lt1>
        <a:dk2>
          <a:srgbClr val="DDDDDD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Z-Standarddesign 14">
        <a:dk1>
          <a:srgbClr val="000000"/>
        </a:dk1>
        <a:lt1>
          <a:srgbClr val="FFFFFF"/>
        </a:lt1>
        <a:dk2>
          <a:srgbClr val="008080"/>
        </a:dk2>
        <a:lt2>
          <a:srgbClr val="C0C0C0"/>
        </a:lt2>
        <a:accent1>
          <a:srgbClr val="003D81"/>
        </a:accent1>
        <a:accent2>
          <a:srgbClr val="5575A8"/>
        </a:accent2>
        <a:accent3>
          <a:srgbClr val="FFFFFF"/>
        </a:accent3>
        <a:accent4>
          <a:srgbClr val="000000"/>
        </a:accent4>
        <a:accent5>
          <a:srgbClr val="AAAFC1"/>
        </a:accent5>
        <a:accent6>
          <a:srgbClr val="4C6998"/>
        </a:accent6>
        <a:hlink>
          <a:srgbClr val="879EC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DE453CC50BBC4D8830C2D9756B4167" ma:contentTypeVersion="14" ma:contentTypeDescription="Ein neues Dokument erstellen." ma:contentTypeScope="" ma:versionID="ea4d87cf4a64a195b87010d4ff277ade">
  <xsd:schema xmlns:xsd="http://www.w3.org/2001/XMLSchema" xmlns:xs="http://www.w3.org/2001/XMLSchema" xmlns:p="http://schemas.microsoft.com/office/2006/metadata/properties" xmlns:ns2="bbc726e0-5d4d-4b05-ab6e-a7a0add9ea70" xmlns:ns3="d3142e2d-0efd-4570-9a0d-3c830765c998" targetNamespace="http://schemas.microsoft.com/office/2006/metadata/properties" ma:root="true" ma:fieldsID="32b2305f7079ad9400cfb22875c815be" ns2:_="" ns3:_="">
    <xsd:import namespace="bbc726e0-5d4d-4b05-ab6e-a7a0add9ea70"/>
    <xsd:import namespace="d3142e2d-0efd-4570-9a0d-3c830765c9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Bearbeiter" minOccurs="0"/>
                <xsd:element ref="ns2:Ferti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c726e0-5d4d-4b05-ab6e-a7a0add9ea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Bearbeiter" ma:index="20" nillable="true" ma:displayName="Bearbeiter" ma:format="Dropdown" ma:internalName="Bearbeiter">
      <xsd:simpleType>
        <xsd:restriction base="dms:Choice">
          <xsd:enumeration value="Salomon"/>
          <xsd:enumeration value="Heise"/>
          <xsd:enumeration value="Dr. Nüsse"/>
        </xsd:restriction>
      </xsd:simpleType>
    </xsd:element>
    <xsd:element name="Fertig" ma:index="21" nillable="true" ma:displayName="Fertig" ma:format="RadioButtons" ma:internalName="Fertig">
      <xsd:simpleType>
        <xsd:union memberTypes="dms:Text">
          <xsd:simpleType>
            <xsd:restriction base="dms:Choice">
              <xsd:enumeration value="Ja"/>
              <xsd:enumeration value="Nein"/>
              <xsd:enumeration value="Teilweise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142e2d-0efd-4570-9a0d-3c830765c9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rtig xmlns="bbc726e0-5d4d-4b05-ab6e-a7a0add9ea70" xsi:nil="true"/>
    <Bearbeiter xmlns="bbc726e0-5d4d-4b05-ab6e-a7a0add9ea70" xsi:nil="true"/>
  </documentManagement>
</p:properties>
</file>

<file path=customXml/itemProps1.xml><?xml version="1.0" encoding="utf-8"?>
<ds:datastoreItem xmlns:ds="http://schemas.openxmlformats.org/officeDocument/2006/customXml" ds:itemID="{E7DDFEEB-4654-4EBB-ABFD-765420B73D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51F6A-0348-4AE0-A796-872F03654E8E}">
  <ds:schemaRefs>
    <ds:schemaRef ds:uri="bbc726e0-5d4d-4b05-ab6e-a7a0add9ea70"/>
    <ds:schemaRef ds:uri="d3142e2d-0efd-4570-9a0d-3c830765c9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45BB59B-B313-48A6-B629-35B6E33C25E4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bbc726e0-5d4d-4b05-ab6e-a7a0add9ea70"/>
    <ds:schemaRef ds:uri="d3142e2d-0efd-4570-9a0d-3c830765c998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443</Words>
  <Application>Microsoft Macintosh PowerPoint</Application>
  <PresentationFormat>Bildschirmpräsentation (4:3)</PresentationFormat>
  <Paragraphs>73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Wingdings</vt:lpstr>
      <vt:lpstr>Deutsch</vt:lpstr>
      <vt:lpstr>Master englisch</vt:lpstr>
      <vt:lpstr>VP-Nr. Titel</vt:lpstr>
      <vt:lpstr>VP-Nr.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Gregor Nuesse</dc:creator>
  <cp:lastModifiedBy>Lutz Nettelbeck</cp:lastModifiedBy>
  <cp:revision>155</cp:revision>
  <cp:lastPrinted>2017-01-10T08:44:30Z</cp:lastPrinted>
  <dcterms:created xsi:type="dcterms:W3CDTF">2009-11-27T12:45:47Z</dcterms:created>
  <dcterms:modified xsi:type="dcterms:W3CDTF">2025-02-04T14:46:14Z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0x010100D7DE453CC50BBC4D8830C2D9756B4167</vt:lpwstr>
  </property>
</Properties>
</file>