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259" r:id="rId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lichman, Paula" initials="ER"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F2A"/>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2789" autoAdjust="0"/>
  </p:normalViewPr>
  <p:slideViewPr>
    <p:cSldViewPr snapToGrid="0" showGuides="1">
      <p:cViewPr varScale="1">
        <p:scale>
          <a:sx n="118" d="100"/>
          <a:sy n="118" d="100"/>
        </p:scale>
        <p:origin x="2024" y="208"/>
      </p:cViewPr>
      <p:guideLst>
        <p:guide orient="horz" pos="2160"/>
        <p:guide pos="2880"/>
      </p:guideLst>
    </p:cSldViewPr>
  </p:slideViewPr>
  <p:outlineViewPr>
    <p:cViewPr>
      <p:scale>
        <a:sx n="33" d="100"/>
        <a:sy n="33" d="100"/>
      </p:scale>
      <p:origin x="0" y="733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28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6B5E519-F42F-4E37-AC4C-D33F5117FABE}" type="datetimeFigureOut">
              <a:rPr lang="de-DE" smtClean="0"/>
              <a:t>21.06.24</a:t>
            </a:fld>
            <a:endParaRPr lang="de-DE"/>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11759223-7B6E-4113-A880-B6FEA00FAE96}" type="slidenum">
              <a:rPr lang="de-DE" smtClean="0"/>
              <a:t>‹Nr.›</a:t>
            </a:fld>
            <a:endParaRPr lang="de-DE"/>
          </a:p>
        </p:txBody>
      </p:sp>
    </p:spTree>
    <p:extLst>
      <p:ext uri="{BB962C8B-B14F-4D97-AF65-F5344CB8AC3E}">
        <p14:creationId xmlns:p14="http://schemas.microsoft.com/office/powerpoint/2010/main" val="123657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ABECEC90-7272-4509-9E78-10922A59764D}" type="datetimeFigureOut">
              <a:rPr lang="de-DE" smtClean="0"/>
              <a:t>21.06.24</a:t>
            </a:fld>
            <a:endParaRPr lang="de-DE"/>
          </a:p>
        </p:txBody>
      </p:sp>
      <p:sp>
        <p:nvSpPr>
          <p:cNvPr id="4" name="Folienbildplatzhalter 3"/>
          <p:cNvSpPr>
            <a:spLocks noGrp="1" noRot="1" noChangeAspect="1"/>
          </p:cNvSpPr>
          <p:nvPr>
            <p:ph type="sldImg" idx="2"/>
          </p:nvPr>
        </p:nvSpPr>
        <p:spPr>
          <a:xfrm>
            <a:off x="1168400" y="1243013"/>
            <a:ext cx="4460875" cy="33464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3CE7B0CD-3F6E-4E1C-B7A5-818D53E5682D}" type="slidenum">
              <a:rPr lang="de-DE" smtClean="0"/>
              <a:t>‹Nr.›</a:t>
            </a:fld>
            <a:endParaRPr lang="de-DE"/>
          </a:p>
        </p:txBody>
      </p:sp>
    </p:spTree>
    <p:extLst>
      <p:ext uri="{BB962C8B-B14F-4D97-AF65-F5344CB8AC3E}">
        <p14:creationId xmlns:p14="http://schemas.microsoft.com/office/powerpoint/2010/main" val="3756937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E7B0CD-3F6E-4E1C-B7A5-818D53E5682D}" type="slidenum">
              <a:rPr lang="de-DE" smtClean="0"/>
              <a:t>1</a:t>
            </a:fld>
            <a:endParaRPr lang="de-DE" dirty="0"/>
          </a:p>
        </p:txBody>
      </p:sp>
    </p:spTree>
    <p:extLst>
      <p:ext uri="{BB962C8B-B14F-4D97-AF65-F5344CB8AC3E}">
        <p14:creationId xmlns:p14="http://schemas.microsoft.com/office/powerpoint/2010/main" val="747370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el und Inhalt">
    <p:spTree>
      <p:nvGrpSpPr>
        <p:cNvPr id="1" name=""/>
        <p:cNvGrpSpPr/>
        <p:nvPr/>
      </p:nvGrpSpPr>
      <p:grpSpPr>
        <a:xfrm>
          <a:off x="0" y="0"/>
          <a:ext cx="0" cy="0"/>
          <a:chOff x="0" y="0"/>
          <a:chExt cx="0" cy="0"/>
        </a:xfrm>
      </p:grpSpPr>
      <p:sp>
        <p:nvSpPr>
          <p:cNvPr id="13" name="Rechteck 12"/>
          <p:cNvSpPr/>
          <p:nvPr userDrawn="1"/>
        </p:nvSpPr>
        <p:spPr>
          <a:xfrm>
            <a:off x="-61547" y="6529631"/>
            <a:ext cx="9240716" cy="38698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Inhaltsplatzhalter 2"/>
          <p:cNvSpPr>
            <a:spLocks noGrp="1"/>
          </p:cNvSpPr>
          <p:nvPr>
            <p:ph idx="1"/>
          </p:nvPr>
        </p:nvSpPr>
        <p:spPr>
          <a:xfrm>
            <a:off x="945170" y="1133219"/>
            <a:ext cx="7939338" cy="5188298"/>
          </a:xfrm>
        </p:spPr>
        <p:txBody>
          <a:bodyPr>
            <a:normAutofit/>
          </a:bodyPr>
          <a:lstStyle>
            <a:lvl1pPr marL="357188" indent="-357188">
              <a:lnSpc>
                <a:spcPct val="100000"/>
              </a:lnSpc>
              <a:buClr>
                <a:srgbClr val="B51F2A"/>
              </a:buClr>
              <a:buFont typeface="Arial Narrow" panose="020B0606020202030204" pitchFamily="34" charset="0"/>
              <a:buChar char="■"/>
              <a:defRPr sz="2800">
                <a:latin typeface="+mn-lt"/>
                <a:cs typeface="Arial" panose="020B0604020202020204" pitchFamily="34" charset="0"/>
              </a:defRPr>
            </a:lvl1pPr>
            <a:lvl2pPr marL="627063" indent="-269875">
              <a:lnSpc>
                <a:spcPct val="100000"/>
              </a:lnSpc>
              <a:buClr>
                <a:srgbClr val="B51F2A"/>
              </a:buClr>
              <a:buFont typeface="Calibri" panose="020F0502020204030204" pitchFamily="34" charset="0"/>
              <a:buChar char="˃"/>
              <a:defRPr sz="2400">
                <a:latin typeface="+mn-lt"/>
                <a:cs typeface="Arial" panose="020B0604020202020204" pitchFamily="34" charset="0"/>
              </a:defRPr>
            </a:lvl2pPr>
            <a:lvl3pPr marL="1143000" indent="-228600">
              <a:lnSpc>
                <a:spcPct val="100000"/>
              </a:lnSpc>
              <a:buClr>
                <a:srgbClr val="B51F2A"/>
              </a:buClr>
              <a:buFont typeface="Wingdings" panose="05000000000000000000" pitchFamily="2" charset="2"/>
              <a:buChar char="§"/>
              <a:defRPr sz="2000">
                <a:latin typeface="+mn-lt"/>
                <a:cs typeface="Arial" panose="020B0604020202020204" pitchFamily="34" charset="0"/>
              </a:defRPr>
            </a:lvl3pPr>
            <a:lvl4pPr marL="1600200" indent="-228600">
              <a:lnSpc>
                <a:spcPct val="100000"/>
              </a:lnSpc>
              <a:buClr>
                <a:srgbClr val="B51F2A"/>
              </a:buClr>
              <a:buSzPct val="70000"/>
              <a:buFont typeface="Arial" panose="020B0604020202020204" pitchFamily="34" charset="0"/>
              <a:buChar char="□"/>
              <a:defRPr sz="1800">
                <a:latin typeface="Arial" panose="020B0604020202020204" pitchFamily="34" charset="0"/>
                <a:cs typeface="Arial" panose="020B0604020202020204" pitchFamily="34" charset="0"/>
              </a:defRPr>
            </a:lvl4pPr>
            <a:lvl5pPr marL="2057400" indent="-228600">
              <a:lnSpc>
                <a:spcPct val="100000"/>
              </a:lnSpc>
              <a:buClr>
                <a:srgbClr val="B51F2A"/>
              </a:buClr>
              <a:buSzPct val="70000"/>
              <a:buFont typeface="Arial" panose="020B0604020202020204" pitchFamily="34" charset="0"/>
              <a:buChar char="□"/>
              <a:defRPr sz="1800" baseline="0">
                <a:latin typeface="Arial" panose="020B0604020202020204" pitchFamily="34" charset="0"/>
                <a:cs typeface="Arial" panose="020B0604020202020204" pitchFamily="34" charset="0"/>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168961" y="6493417"/>
            <a:ext cx="989659" cy="377690"/>
          </a:xfrm>
        </p:spPr>
        <p:txBody>
          <a:bodyPr/>
          <a:lstStyle>
            <a:lvl1pPr algn="l">
              <a:defRPr sz="1200">
                <a:solidFill>
                  <a:schemeClr val="bg1"/>
                </a:solidFill>
                <a:latin typeface="+mn-lt"/>
                <a:cs typeface="Arial" panose="020B0604020202020204" pitchFamily="34" charset="0"/>
              </a:defRPr>
            </a:lvl1pPr>
          </a:lstStyle>
          <a:p>
            <a:r>
              <a:rPr lang="de-DE"/>
              <a:t>März 2018</a:t>
            </a:r>
            <a:endParaRPr lang="de-DE" dirty="0"/>
          </a:p>
        </p:txBody>
      </p:sp>
      <p:sp>
        <p:nvSpPr>
          <p:cNvPr id="5" name="Fußzeilenplatzhalter 4"/>
          <p:cNvSpPr>
            <a:spLocks noGrp="1"/>
          </p:cNvSpPr>
          <p:nvPr>
            <p:ph type="ftr" sz="quarter" idx="11"/>
          </p:nvPr>
        </p:nvSpPr>
        <p:spPr>
          <a:xfrm>
            <a:off x="1158620" y="6517065"/>
            <a:ext cx="3347988" cy="340935"/>
          </a:xfrm>
        </p:spPr>
        <p:txBody>
          <a:bodyPr/>
          <a:lstStyle>
            <a:lvl1pPr algn="l">
              <a:defRPr sz="1200">
                <a:solidFill>
                  <a:schemeClr val="bg1"/>
                </a:solidFill>
                <a:latin typeface="+mn-lt"/>
                <a:cs typeface="Arial" panose="020B0604020202020204" pitchFamily="34" charset="0"/>
              </a:defRPr>
            </a:lvl1pPr>
          </a:lstStyle>
          <a:p>
            <a:r>
              <a:rPr lang="de-DE"/>
              <a:t>Industrielle Gemeinschaftsforschung</a:t>
            </a:r>
            <a:endParaRPr lang="de-DE" dirty="0"/>
          </a:p>
        </p:txBody>
      </p:sp>
      <p:sp>
        <p:nvSpPr>
          <p:cNvPr id="10" name="Titel 9"/>
          <p:cNvSpPr>
            <a:spLocks noGrp="1"/>
          </p:cNvSpPr>
          <p:nvPr>
            <p:ph type="title"/>
          </p:nvPr>
        </p:nvSpPr>
        <p:spPr>
          <a:xfrm>
            <a:off x="1259457" y="17841"/>
            <a:ext cx="6489158" cy="810122"/>
          </a:xfrm>
        </p:spPr>
        <p:txBody>
          <a:bodyPr>
            <a:normAutofit/>
          </a:bodyPr>
          <a:lstStyle>
            <a:lvl1pPr>
              <a:lnSpc>
                <a:spcPct val="90000"/>
              </a:lnSpc>
              <a:defRPr sz="2800" b="1">
                <a:solidFill>
                  <a:schemeClr val="bg1">
                    <a:lumMod val="50000"/>
                  </a:schemeClr>
                </a:solidFill>
                <a:latin typeface="+mn-lt"/>
                <a:cs typeface="Arial" panose="020B0604020202020204" pitchFamily="34" charset="0"/>
              </a:defRPr>
            </a:lvl1pPr>
          </a:lstStyle>
          <a:p>
            <a:r>
              <a:rPr lang="de-DE" dirty="0"/>
              <a:t>Titelmasterformat durch Klicken bearbeiten</a:t>
            </a:r>
          </a:p>
        </p:txBody>
      </p:sp>
      <p:cxnSp>
        <p:nvCxnSpPr>
          <p:cNvPr id="12" name="Gerader Verbinder 11"/>
          <p:cNvCxnSpPr/>
          <p:nvPr userDrawn="1"/>
        </p:nvCxnSpPr>
        <p:spPr>
          <a:xfrm>
            <a:off x="0" y="808689"/>
            <a:ext cx="9144000" cy="0"/>
          </a:xfrm>
          <a:prstGeom prst="line">
            <a:avLst/>
          </a:prstGeom>
          <a:ln>
            <a:solidFill>
              <a:srgbClr val="B51F2A"/>
            </a:solidFill>
          </a:ln>
        </p:spPr>
        <p:style>
          <a:lnRef idx="1">
            <a:schemeClr val="accent1"/>
          </a:lnRef>
          <a:fillRef idx="0">
            <a:schemeClr val="accent1"/>
          </a:fillRef>
          <a:effectRef idx="0">
            <a:schemeClr val="accent1"/>
          </a:effectRef>
          <a:fontRef idx="minor">
            <a:schemeClr val="tx1"/>
          </a:fontRef>
        </p:style>
      </p:cxnSp>
      <p:sp>
        <p:nvSpPr>
          <p:cNvPr id="11" name="Foliennummernplatzhalter 5"/>
          <p:cNvSpPr>
            <a:spLocks noGrp="1"/>
          </p:cNvSpPr>
          <p:nvPr>
            <p:ph type="sldNum" sz="quarter" idx="4"/>
          </p:nvPr>
        </p:nvSpPr>
        <p:spPr>
          <a:xfrm>
            <a:off x="8182303" y="6492875"/>
            <a:ext cx="702204" cy="365125"/>
          </a:xfrm>
          <a:prstGeom prst="rect">
            <a:avLst/>
          </a:prstGeom>
        </p:spPr>
        <p:txBody>
          <a:bodyPr vert="horz" lIns="91440" tIns="45720" rIns="91440" bIns="45720" rtlCol="0" anchor="ctr"/>
          <a:lstStyle>
            <a:lvl1pPr algn="r">
              <a:defRPr sz="1200">
                <a:solidFill>
                  <a:schemeClr val="bg1"/>
                </a:solidFill>
                <a:latin typeface="+mn-lt"/>
                <a:cs typeface="Arial" panose="020B0604020202020204" pitchFamily="34" charset="0"/>
              </a:defRPr>
            </a:lvl1pPr>
          </a:lstStyle>
          <a:p>
            <a:fld id="{FE87724C-BCBD-4CEB-A602-CC18E4D974C6}" type="slidenum">
              <a:rPr lang="de-DE" smtClean="0"/>
              <a:pPr/>
              <a:t>‹Nr.›</a:t>
            </a:fld>
            <a:endParaRPr lang="de-DE" dirty="0"/>
          </a:p>
        </p:txBody>
      </p:sp>
    </p:spTree>
    <p:extLst>
      <p:ext uri="{BB962C8B-B14F-4D97-AF65-F5344CB8AC3E}">
        <p14:creationId xmlns:p14="http://schemas.microsoft.com/office/powerpoint/2010/main" val="1223918673"/>
      </p:ext>
    </p:extLst>
  </p:cSld>
  <p:clrMapOvr>
    <a:masterClrMapping/>
  </p:clrMapOvr>
  <p:extLst>
    <p:ext uri="{DCECCB84-F9BA-43D5-87BE-67443E8EF086}">
      <p15:sldGuideLst xmlns:p15="http://schemas.microsoft.com/office/powerpoint/2012/main">
        <p15:guide id="1" orient="horz" pos="4247" userDrawn="1">
          <p15:clr>
            <a:srgbClr val="FBAE40"/>
          </p15:clr>
        </p15:guide>
        <p15:guide id="2" pos="635"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p:txBody>
      </p:sp>
      <p:sp>
        <p:nvSpPr>
          <p:cNvPr id="4" name="Datumsplatzhalt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März 2018</a:t>
            </a:r>
            <a:endParaRPr lang="de-DE" dirty="0"/>
          </a:p>
        </p:txBody>
      </p:sp>
      <p:sp>
        <p:nvSpPr>
          <p:cNvPr id="5" name="Fußzeilenplatzhalt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Industrielle Gemeinschaftsforschung</a:t>
            </a:r>
          </a:p>
        </p:txBody>
      </p:sp>
      <p:sp>
        <p:nvSpPr>
          <p:cNvPr id="6" name="Foliennummernplatzhalt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7724C-BCBD-4CEB-A602-CC18E4D974C6}" type="slidenum">
              <a:rPr lang="de-DE" smtClean="0"/>
              <a:t>‹Nr.›</a:t>
            </a:fld>
            <a:endParaRPr lang="de-DE"/>
          </a:p>
        </p:txBody>
      </p:sp>
    </p:spTree>
    <p:extLst>
      <p:ext uri="{BB962C8B-B14F-4D97-AF65-F5344CB8AC3E}">
        <p14:creationId xmlns:p14="http://schemas.microsoft.com/office/powerpoint/2010/main" val="2183913755"/>
      </p:ext>
    </p:extLst>
  </p:cSld>
  <p:clrMap bg1="lt1" tx1="dk1" bg2="lt2" tx2="dk2" accent1="accent1" accent2="accent2" accent3="accent3" accent4="accent4" accent5="accent5" accent6="accent6" hlink="hlink" folHlink="folHlink"/>
  <p:sldLayoutIdLst>
    <p:sldLayoutId id="2147483672" r:id="rId1"/>
  </p:sldLayoutIdLst>
  <p:hf hdr="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60255" y="867266"/>
            <a:ext cx="8810379" cy="5608948"/>
          </a:xfrm>
        </p:spPr>
        <p:txBody>
          <a:bodyPr>
            <a:normAutofit/>
          </a:bodyPr>
          <a:lstStyle/>
          <a:p>
            <a:pPr>
              <a:spcAft>
                <a:spcPts val="600"/>
              </a:spcAft>
            </a:pPr>
            <a:r>
              <a:rPr lang="de-DE" altLang="de-DE" sz="1800" dirty="0"/>
              <a:t>Die Tätigkeit in Projektbegleitenden Ausschüssen der Industriellen Gemeinschaftsforschung darf nicht für sachfremde Zwecke genutzt werden, insbesondere nicht, um Gelegenheit zur Erörterung kartellrechtlich unzulässiger Themen zu schaffen. Die kartellrechtlichen Regeln sind selbstverständlich einzuhalten.</a:t>
            </a:r>
          </a:p>
          <a:p>
            <a:pPr>
              <a:spcAft>
                <a:spcPts val="600"/>
              </a:spcAft>
            </a:pPr>
            <a:r>
              <a:rPr lang="de-DE" altLang="de-DE" sz="1800" u="sng" dirty="0"/>
              <a:t>Beispiele</a:t>
            </a:r>
            <a:r>
              <a:rPr lang="de-DE" altLang="de-DE" sz="1800" dirty="0"/>
              <a:t> von Verhaltensweisen, strategischen Informationen bzw. sensiblen Daten, die mit dem Kartellrecht nicht vereinbar sind:</a:t>
            </a:r>
            <a:endParaRPr lang="de-DE" altLang="de-DE" dirty="0"/>
          </a:p>
          <a:p>
            <a:pPr lvl="1">
              <a:spcAft>
                <a:spcPts val="600"/>
              </a:spcAft>
            </a:pPr>
            <a:r>
              <a:rPr lang="de-DE" altLang="de-DE" sz="1500" dirty="0"/>
              <a:t>Vereinbarungen oder Abstimmungen über Preise</a:t>
            </a:r>
          </a:p>
          <a:p>
            <a:pPr lvl="1">
              <a:spcAft>
                <a:spcPts val="600"/>
              </a:spcAft>
            </a:pPr>
            <a:r>
              <a:rPr lang="de-DE" altLang="de-DE" sz="1500" dirty="0"/>
              <a:t>Informationsaustausch über individuelle Marktdaten, sofern er sich auf Daten bezieht, die üblicherweise geheim gehalten werden (z.B. Kapazitätsauslastung, Liefermengen)</a:t>
            </a:r>
          </a:p>
          <a:p>
            <a:pPr lvl="1">
              <a:spcAft>
                <a:spcPts val="600"/>
              </a:spcAft>
            </a:pPr>
            <a:r>
              <a:rPr lang="de-DE" altLang="de-DE" sz="1500" dirty="0"/>
              <a:t>Festlegung von Marktanteilen oder Quoten, Aufteilung von Märkten (nach Regionen oder Produkten) oder Kunden, Absprachen über Kapazitäten, Investitionen oder Stilllegungen, Abstimmung von Herstellungsprogrammen</a:t>
            </a:r>
          </a:p>
          <a:p>
            <a:pPr lvl="1">
              <a:spcAft>
                <a:spcPts val="600"/>
              </a:spcAft>
            </a:pPr>
            <a:r>
              <a:rPr lang="de-DE" altLang="de-DE" sz="1500" dirty="0"/>
              <a:t>Weitergabe von sensiblen, z.B. unternehmensindividuellen, Daten (u. a. Informationen über Preise, Preisbestandteile, Mengen, Kapazitäten, Lagerbestände und -</a:t>
            </a:r>
            <a:r>
              <a:rPr lang="de-DE" altLang="de-DE" sz="1500" dirty="0" err="1"/>
              <a:t>reichweiten</a:t>
            </a:r>
            <a:r>
              <a:rPr lang="de-DE" altLang="de-DE" sz="1500" dirty="0"/>
              <a:t>, Verkaufszahlen, Umsätze) an Unternehmen, an Dritte oder an die Öffentlichkeit</a:t>
            </a:r>
            <a:endParaRPr lang="de-DE" altLang="de-DE" sz="1800" dirty="0"/>
          </a:p>
          <a:p>
            <a:pPr>
              <a:spcAft>
                <a:spcPts val="600"/>
              </a:spcAft>
            </a:pPr>
            <a:r>
              <a:rPr lang="de-DE" altLang="de-DE" sz="1800" b="1" dirty="0"/>
              <a:t>Wenn Sie diese Hinweise beachten, können Sie erfolgreich und rechtlich einwandfrei in Projektbegleitenden Ausschüssen mitwirken. Und diese Mitwirkung ist essentiell für die erfolgreiche Durchführung von IGF-Vorhaben!</a:t>
            </a:r>
            <a:endParaRPr lang="de-DE" altLang="de-DE" sz="1400" dirty="0"/>
          </a:p>
        </p:txBody>
      </p:sp>
      <p:sp>
        <p:nvSpPr>
          <p:cNvPr id="7" name="Datumsplatzhalter 6"/>
          <p:cNvSpPr>
            <a:spLocks noGrp="1"/>
          </p:cNvSpPr>
          <p:nvPr>
            <p:ph type="dt" sz="half" idx="10"/>
          </p:nvPr>
        </p:nvSpPr>
        <p:spPr/>
        <p:txBody>
          <a:bodyPr/>
          <a:lstStyle/>
          <a:p>
            <a:r>
              <a:rPr lang="de-DE" dirty="0"/>
              <a:t>Juni 2024</a:t>
            </a:r>
          </a:p>
        </p:txBody>
      </p:sp>
      <p:sp>
        <p:nvSpPr>
          <p:cNvPr id="4" name="Fußzeilenplatzhalter 3"/>
          <p:cNvSpPr>
            <a:spLocks noGrp="1"/>
          </p:cNvSpPr>
          <p:nvPr>
            <p:ph type="ftr" sz="quarter" idx="11"/>
          </p:nvPr>
        </p:nvSpPr>
        <p:spPr/>
        <p:txBody>
          <a:bodyPr/>
          <a:lstStyle/>
          <a:p>
            <a:r>
              <a:rPr lang="de-DE"/>
              <a:t>Industrielle Gemeinschaftsforschung</a:t>
            </a:r>
            <a:endParaRPr lang="de-DE" dirty="0"/>
          </a:p>
        </p:txBody>
      </p:sp>
      <p:sp>
        <p:nvSpPr>
          <p:cNvPr id="5" name="Titel 4"/>
          <p:cNvSpPr>
            <a:spLocks noGrp="1"/>
          </p:cNvSpPr>
          <p:nvPr>
            <p:ph type="title"/>
          </p:nvPr>
        </p:nvSpPr>
        <p:spPr/>
        <p:txBody>
          <a:bodyPr/>
          <a:lstStyle/>
          <a:p>
            <a:pPr algn="ctr"/>
            <a:r>
              <a:rPr lang="de-DE" dirty="0"/>
              <a:t>Kartellrechtliche Hinweise</a:t>
            </a:r>
          </a:p>
        </p:txBody>
      </p:sp>
      <p:sp>
        <p:nvSpPr>
          <p:cNvPr id="8" name="Foliennummernplatzhalter 7"/>
          <p:cNvSpPr>
            <a:spLocks noGrp="1"/>
          </p:cNvSpPr>
          <p:nvPr>
            <p:ph type="sldNum" sz="quarter" idx="4"/>
          </p:nvPr>
        </p:nvSpPr>
        <p:spPr/>
        <p:txBody>
          <a:bodyPr/>
          <a:lstStyle/>
          <a:p>
            <a:fld id="{FE87724C-BCBD-4CEB-A602-CC18E4D974C6}" type="slidenum">
              <a:rPr lang="de-DE" smtClean="0"/>
              <a:pPr/>
              <a:t>1</a:t>
            </a:fld>
            <a:endParaRPr lang="de-DE" dirty="0"/>
          </a:p>
        </p:txBody>
      </p:sp>
      <p:pic>
        <p:nvPicPr>
          <p:cNvPr id="6" name="Grafik 5" descr="Ein Bild, das Text, Schrift, Logo, Grafiken enthält.&#10;&#10;Automatisch generierte Beschreibung">
            <a:extLst>
              <a:ext uri="{FF2B5EF4-FFF2-40B4-BE49-F238E27FC236}">
                <a16:creationId xmlns:a16="http://schemas.microsoft.com/office/drawing/2014/main" id="{F39CCB9D-CAAB-8990-5004-5BC9D46143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4234" y="17841"/>
            <a:ext cx="1690274" cy="789665"/>
          </a:xfrm>
          <a:prstGeom prst="rect">
            <a:avLst/>
          </a:prstGeom>
        </p:spPr>
      </p:pic>
    </p:spTree>
    <p:extLst>
      <p:ext uri="{BB962C8B-B14F-4D97-AF65-F5344CB8AC3E}">
        <p14:creationId xmlns:p14="http://schemas.microsoft.com/office/powerpoint/2010/main" val="1235337022"/>
      </p:ext>
    </p:extLst>
  </p:cSld>
  <p:clrMapOvr>
    <a:masterClrMapping/>
  </p:clrMapOvr>
</p:sld>
</file>

<file path=ppt/theme/theme1.xml><?xml version="1.0" encoding="utf-8"?>
<a:theme xmlns:a="http://schemas.openxmlformats.org/drawingml/2006/main" name="AiF-Master-PowerPoint_Version 2015">
  <a:themeElements>
    <a:clrScheme name="AiF">
      <a:dk1>
        <a:sysClr val="windowText" lastClr="000000"/>
      </a:dk1>
      <a:lt1>
        <a:sysClr val="window" lastClr="FFFFFF"/>
      </a:lt1>
      <a:dk2>
        <a:srgbClr val="44546A"/>
      </a:dk2>
      <a:lt2>
        <a:srgbClr val="E7E6E6"/>
      </a:lt2>
      <a:accent1>
        <a:srgbClr val="C00000"/>
      </a:accent1>
      <a:accent2>
        <a:srgbClr val="7F7F7F"/>
      </a:accent2>
      <a:accent3>
        <a:srgbClr val="D8D8D8"/>
      </a:accent3>
      <a:accent4>
        <a:srgbClr val="542378"/>
      </a:accent4>
      <a:accent5>
        <a:srgbClr val="C55A11"/>
      </a:accent5>
      <a:accent6>
        <a:srgbClr val="00B050"/>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e_AiF_im_Überblick_27-10-2015" id="{288BA0CA-A2CF-4BFE-8BA0-ED1B19CC5487}" vid="{A4AB1BA1-9B81-4444-B3DC-13EDAF604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AiF-Master-PowerPoint_Version 2015</Template>
  <TotalTime>0</TotalTime>
  <Words>196</Words>
  <Application>Microsoft Macintosh PowerPoint</Application>
  <PresentationFormat>Bildschirmpräsentation (4:3)</PresentationFormat>
  <Paragraphs>12</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Arial Narrow</vt:lpstr>
      <vt:lpstr>Calibri</vt:lpstr>
      <vt:lpstr>Calibri Light</vt:lpstr>
      <vt:lpstr>Wingdings</vt:lpstr>
      <vt:lpstr>AiF-Master-PowerPoint_Version 2015</vt:lpstr>
      <vt:lpstr>Kartellrechtliche Hinweise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Simons, Julia</dc:creator>
  <cp:lastModifiedBy>Lutz Nettelbeck</cp:lastModifiedBy>
  <cp:revision>347</cp:revision>
  <cp:lastPrinted>2018-04-05T13:19:28Z</cp:lastPrinted>
  <dcterms:created xsi:type="dcterms:W3CDTF">2016-02-01T10:14:37Z</dcterms:created>
  <dcterms:modified xsi:type="dcterms:W3CDTF">2024-06-21T12:56:56Z</dcterms:modified>
</cp:coreProperties>
</file>